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7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9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6" r:id="rId2"/>
    <p:sldMasterId id="2147483691" r:id="rId3"/>
    <p:sldMasterId id="2147483708" r:id="rId4"/>
    <p:sldMasterId id="2147483724" r:id="rId5"/>
    <p:sldMasterId id="2147483740" r:id="rId6"/>
    <p:sldMasterId id="2147483756" r:id="rId7"/>
    <p:sldMasterId id="2147483773" r:id="rId8"/>
    <p:sldMasterId id="2147483788" r:id="rId9"/>
    <p:sldMasterId id="2147483803" r:id="rId10"/>
    <p:sldMasterId id="2147483818" r:id="rId11"/>
    <p:sldMasterId id="2147483833" r:id="rId12"/>
    <p:sldMasterId id="2147483848" r:id="rId13"/>
    <p:sldMasterId id="2147483863" r:id="rId14"/>
    <p:sldMasterId id="2147483878" r:id="rId15"/>
    <p:sldMasterId id="2147483893" r:id="rId16"/>
    <p:sldMasterId id="2147483908" r:id="rId17"/>
    <p:sldMasterId id="2147483923" r:id="rId18"/>
    <p:sldMasterId id="2147483938" r:id="rId19"/>
    <p:sldMasterId id="2147483953" r:id="rId20"/>
    <p:sldMasterId id="2147483968" r:id="rId21"/>
    <p:sldMasterId id="2147483983" r:id="rId22"/>
    <p:sldMasterId id="2147483998" r:id="rId23"/>
    <p:sldMasterId id="2147484015" r:id="rId24"/>
    <p:sldMasterId id="2147484049" r:id="rId25"/>
    <p:sldMasterId id="2147484064" r:id="rId26"/>
  </p:sldMasterIdLst>
  <p:notesMasterIdLst>
    <p:notesMasterId r:id="rId59"/>
  </p:notesMasterIdLst>
  <p:handoutMasterIdLst>
    <p:handoutMasterId r:id="rId60"/>
  </p:handoutMasterIdLst>
  <p:sldIdLst>
    <p:sldId id="257" r:id="rId27"/>
    <p:sldId id="258" r:id="rId28"/>
    <p:sldId id="259" r:id="rId29"/>
    <p:sldId id="260" r:id="rId30"/>
    <p:sldId id="261" r:id="rId31"/>
    <p:sldId id="289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80" r:id="rId50"/>
    <p:sldId id="279" r:id="rId51"/>
    <p:sldId id="281" r:id="rId52"/>
    <p:sldId id="282" r:id="rId53"/>
    <p:sldId id="283" r:id="rId54"/>
    <p:sldId id="284" r:id="rId55"/>
    <p:sldId id="285" r:id="rId56"/>
    <p:sldId id="286" r:id="rId57"/>
    <p:sldId id="288" r:id="rId58"/>
  </p:sldIdLst>
  <p:sldSz cx="9144000" cy="6858000" type="screen4x3"/>
  <p:notesSz cx="6781800" cy="987425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33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8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3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57AC340-B352-4C14-9098-2F8CE06AA339}" type="datetimeFigureOut">
              <a:rPr lang="ar-EG" smtClean="0"/>
              <a:pPr/>
              <a:t>22/12/1433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4302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CCB207-5729-4F6B-8522-92519A7F25B9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426747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C0B55F-3FF3-4DA9-89B7-9D7C1FBE2C75}" type="datetimeFigureOut">
              <a:rPr lang="ar-EG" smtClean="0"/>
              <a:pPr/>
              <a:t>22/12/1433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302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35DA3FD-0168-4A3F-88FF-FEC2569C416B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71726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DA3FD-0168-4A3F-88FF-FEC2569C416B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57688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EED853A-FAE7-4762-8957-47A65875E266}" type="slidenum">
              <a:rPr lang="ar-EG">
                <a:solidFill>
                  <a:prstClr val="black"/>
                </a:solidFill>
              </a:rPr>
              <a:pPr eaLnBrk="1" hangingPunct="1"/>
              <a:t>3</a:t>
            </a:fld>
            <a:endParaRPr lang="ar-EG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50453-3187-4E77-84A0-5A0A4F8C2F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5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16BA-B46D-4B26-BA6A-6CB306D7400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341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76A7-EE11-4E96-A19F-629E39C9D0E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5576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F0D7-6554-4F14-9AE9-095D60190E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17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5B42-3CA7-4603-87FD-4E75CC3038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023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618F-9F01-4BBA-87DB-561E1B176E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476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CECF-D26B-4C20-822D-580850811A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7195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5330-A0B0-4C4B-9B09-1CCCB0B7A7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1190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C7A-74DD-4C38-B04F-7CEBD735ED8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11/6/2012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38B5-41A7-47EB-8C5C-7AE0B9E370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0064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97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3416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20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EAFB-3F06-4944-8B7B-E993F262C5A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3375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6817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509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0206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2583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3646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92980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0544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7177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3678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18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2701-2B7E-4F44-BA69-37884362F6D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0557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0938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8975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6080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1043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637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9130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6152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7005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4592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4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CE38-3080-41F3-B9B8-02129035BA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0672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439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9723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2267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80430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6243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2566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1180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803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8477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9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4F46E-334E-4660-89F3-BDA9E0CB60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00845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4562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7248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8539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4929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889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5688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374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4863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6357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5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976F-AC89-4793-A6B2-D712CDC42E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3039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768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965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2802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6286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423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2000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5336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63335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4184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02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53711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9541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581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8123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4304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7196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42913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3441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624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878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74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9805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6178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378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6022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7574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13544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5139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12489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2603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1704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132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98606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34106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86078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0228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16997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2111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5437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2705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6756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12103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27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48450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64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3378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5614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4620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37098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7215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0427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1628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93330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4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0C00-7837-48C8-96B4-4D99E7FC70A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7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43259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6798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69806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21097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21596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2792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351007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849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101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68115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79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4667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47683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3239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4688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11086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98406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5423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6555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4543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4306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966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57113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4333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18462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84456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1092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295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3827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01636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40448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53404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37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6031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5708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8096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6444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2642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33168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7777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8663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61143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65240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122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06801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72590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9219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5942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4830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5054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1471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84984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65639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9602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80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8021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8010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63221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171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71481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2736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70010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74227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61184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91577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927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6532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53975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3484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9904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40141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3843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29685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0989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92481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99891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91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15189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82004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3810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55457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41982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1003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99685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3315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33932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83472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813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71435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99714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214783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32386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43186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6330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45245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5127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15314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50338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13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3638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45888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5852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97365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51568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70969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5532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10918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01686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5525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52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1B6DD-6EDF-40FC-B14E-87DAEE2636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688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B633-A0FD-4E61-A9F6-36F923C305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6158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12404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64543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31559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26655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11468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390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58395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27268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54961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95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C277-E607-4037-9641-BBB58CDD97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397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19898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06606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19031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38002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6370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40892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18320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B633-A0FD-4E61-A9F6-36F923C305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22759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C277-E607-4037-9641-BBB58CDD97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358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D05A-57A3-46E0-95DB-B2009BF1493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541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D05A-57A3-46E0-95DB-B2009BF1493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78478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19AE-822F-4D47-BF07-783501D09F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0388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2BD3-4587-40A1-AA03-1BCB4C7EF7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7308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5D95-3ACB-4C0D-A735-401A6F4DEC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82338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C6AA-98CE-4474-9A4A-F2A498E9F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31352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C749-2C24-47A2-B04C-7E2C6DAEEF0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954595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44F0-22A3-4706-9309-22AB99A7754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64373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76A7-EE11-4E96-A19F-629E39C9D0E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40572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F0D7-6554-4F14-9AE9-095D60190E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5456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5B42-3CA7-4603-87FD-4E75CC3038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72315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618F-9F01-4BBA-87DB-561E1B176E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452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19AE-822F-4D47-BF07-783501D09F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44821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CECF-D26B-4C20-822D-580850811A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35036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5330-A0B0-4C4B-9B09-1CCCB0B7A7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95488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C7A-74DD-4C38-B04F-7CEBD735ED8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11/6/2012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38B5-41A7-47EB-8C5C-7AE0B9E370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78519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B633-A0FD-4E61-A9F6-36F923C305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61648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C277-E607-4037-9641-BBB58CDD97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1290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D05A-57A3-46E0-95DB-B2009BF1493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7253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19AE-822F-4D47-BF07-783501D09F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60435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2BD3-4587-40A1-AA03-1BCB4C7EF7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33086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5D95-3ACB-4C0D-A735-401A6F4DEC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24560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C6AA-98CE-4474-9A4A-F2A498E9F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068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2BD3-4587-40A1-AA03-1BCB4C7EF7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042052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C749-2C24-47A2-B04C-7E2C6DAEEF0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19520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44F0-22A3-4706-9309-22AB99A7754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70935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76A7-EE11-4E96-A19F-629E39C9D0E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26984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F0D7-6554-4F14-9AE9-095D60190E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828163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5B42-3CA7-4603-87FD-4E75CC3038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15650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618F-9F01-4BBA-87DB-561E1B176E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41068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CECF-D26B-4C20-822D-580850811A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36235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5330-A0B0-4C4B-9B09-1CCCB0B7A7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9838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C7A-74DD-4C38-B04F-7CEBD735ED8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11/6/2012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38B5-41A7-47EB-8C5C-7AE0B9E370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26213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F9DB-5910-449B-9313-E2ECE03026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4553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5D95-3ACB-4C0D-A735-401A6F4DEC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01023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62682-A0F3-412C-B8B3-5F4B6CF170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89428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ED5A-60A6-4DD9-8D9C-780A03C7CC8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56042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655DF-E1DE-4E8F-AF32-445A50A9905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49515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2298-C4B1-4141-A031-3FFC73C8FA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357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76E80-1DC0-4306-A6E2-187DF9EA1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56533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DC8D-278D-4A96-AE72-BC6D3AC9E41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15172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CC05-E261-4B6E-B43E-4DD996C5A8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39479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DEF44-F4DB-49BB-B89D-E8F989FEA9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05957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426-A0CA-47A4-A4D8-26AECC47CB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83699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F27E-5FEB-456C-A97F-692CCFD432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7844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C6AA-98CE-4474-9A4A-F2A498E9F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88076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B761-C572-4DB8-A52B-0A95FE985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04311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A5EE-13A6-42F1-BD8E-64676AE1C9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31838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B4278-4C18-4FDD-A48E-41D449A91A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60454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64FB-8786-4633-AF9E-CF87595E51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14999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D29E-425E-4D72-B418-0BC2C40AA9C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49926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4E5D-B167-4809-B2D1-7F44AA8089A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0028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8637-AA88-442D-9A63-157A5F6260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40382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CF61-7814-4C29-B552-C54940D8D61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87637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2D279-0F35-4C65-AABA-5F5BEA47F16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86195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963F-0156-426A-9B03-5CD36B9C47E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55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C749-2C24-47A2-B04C-7E2C6DAEEF0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8286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2E17-A617-48FB-879B-A0836D6069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065125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5E4C-B898-4493-BCEC-585C958A1C3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23544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D7352-4F46-4AEF-867A-A4C77BC164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32186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04AEF-B577-4ADA-8716-EBC7D70586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13525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4411-5EBC-4EB5-815C-7CFC29101F9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00072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589F-A90F-43D8-9B51-E089F4A395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6224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A016C-A2D6-4E08-8540-59966FB990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2714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6FDC-1E8F-4E19-81C6-4C87DAB289A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38692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C47C-CC1A-45B4-BB98-FD4DF355044C}" type="datetime1">
              <a:rPr lang="en-US">
                <a:solidFill>
                  <a:srgbClr val="000000"/>
                </a:solidFill>
              </a:rPr>
              <a:pPr>
                <a:defRPr/>
              </a:pPr>
              <a:t>11/6/2012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3CBB8-30AC-4BE4-B981-BD3CA36D4FA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832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44F0-22A3-4706-9309-22AB99A7754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33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476A7-EE11-4E96-A19F-629E39C9D0E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78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C325-103E-4E34-AA84-D1623ED187E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34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F0D7-6554-4F14-9AE9-095D60190E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189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5B42-3CA7-4603-87FD-4E75CC30389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976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A618F-9F01-4BBA-87DB-561E1B176ED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504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CECF-D26B-4C20-822D-580850811A8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59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5330-A0B0-4C4B-9B09-1CCCB0B7A7E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949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FC7A-74DD-4C38-B04F-7CEBD735ED85}" type="datetime1">
              <a:rPr lang="en-US">
                <a:solidFill>
                  <a:srgbClr val="000000"/>
                </a:solidFill>
              </a:rPr>
              <a:pPr>
                <a:defRPr/>
              </a:pPr>
              <a:t>11/6/2012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8313" y="623728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438B5-41A7-47EB-8C5C-7AE0B9E370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141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1F95-4F57-421E-8104-29E9E97764D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055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75C0-8342-4BF6-9318-F5D018CA86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74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CCA2-3B37-4A63-91E3-8F80820AA4C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733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1CF-C9FE-4975-AB77-9DDC40AC3E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49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604F-F5AD-4E45-BDD6-283C4B9FB3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9714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0B74-E0C4-4E84-9734-5AB2549DAE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9420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C215-44B8-4211-B6D8-E4F68179783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1697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7032-DD5B-433D-978A-5EB90B2641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394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A97E-672A-4A65-A9DE-EF440D1D22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32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7AF6-CA82-4F0A-BB9A-B9371B50D5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202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D12E-80ED-4040-92DD-9B6818F248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133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6677-A1FC-42B5-84B0-E366DA5FB36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4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F555-89D2-41DC-9432-1B4337F34B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5445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FEB5-DCB8-4F47-AFE1-2FD2F4255A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270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47F2-5DE5-4431-86E8-35F4D1BD22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88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3861-B552-428E-ADD7-97F2E252096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733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8021-67D3-477F-9A7B-E276A755F6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8429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1F95-4F57-421E-8104-29E9E97764D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217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75C0-8342-4BF6-9318-F5D018CA86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985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CCA2-3B37-4A63-91E3-8F80820AA4C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6273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1CF-C9FE-4975-AB77-9DDC40AC3E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567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0B74-E0C4-4E84-9734-5AB2549DAE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4660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C215-44B8-4211-B6D8-E4F68179783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6791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7032-DD5B-433D-978A-5EB90B2641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2799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A97E-672A-4A65-A9DE-EF440D1D22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556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7AF6-CA82-4F0A-BB9A-B9371B50D5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03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C6726-34FC-4C96-80D6-F91E32B4B21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407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D12E-80ED-4040-92DD-9B6818F248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644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6677-A1FC-42B5-84B0-E366DA5FB36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58444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F555-89D2-41DC-9432-1B4337F34B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843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FEB5-DCB8-4F47-AFE1-2FD2F4255A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653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47F2-5DE5-4431-86E8-35F4D1BD22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7481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8021-67D3-477F-9A7B-E276A755F6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113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1F95-4F57-421E-8104-29E9E97764D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8819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75C0-8342-4BF6-9318-F5D018CA862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969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CCA2-3B37-4A63-91E3-8F80820AA4C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7857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621CF-C9FE-4975-AB77-9DDC40AC3E4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0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5C69-15AC-4A53-BCE4-FBE6C096F24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857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A0B74-E0C4-4E84-9734-5AB2549DAE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706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1C215-44B8-4211-B6D8-E4F68179783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251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77032-DD5B-433D-978A-5EB90B2641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157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DA97E-672A-4A65-A9DE-EF440D1D22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549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27AF6-CA82-4F0A-BB9A-B9371B50D5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6949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D12E-80ED-4040-92DD-9B6818F248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93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B6677-A1FC-42B5-84B0-E366DA5FB36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14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AF555-89D2-41DC-9432-1B4337F34B7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05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0FEB5-DCB8-4F47-AFE1-2FD2F4255A7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896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47F2-5DE5-4431-86E8-35F4D1BD22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9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A2D7-9AA7-4B35-BB4F-018FCE583E0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270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8021-67D3-477F-9A7B-E276A755F6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2632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B633-A0FD-4E61-A9F6-36F923C305B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313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C277-E607-4037-9641-BBB58CDD97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5760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ED05A-57A3-46E0-95DB-B2009BF1493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724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19AE-822F-4D47-BF07-783501D09F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0470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2BD3-4587-40A1-AA03-1BCB4C7EF7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3521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5D95-3ACB-4C0D-A735-401A6F4DEC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2671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C6AA-98CE-4474-9A4A-F2A498E9F4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718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0C749-2C24-47A2-B04C-7E2C6DAEEF0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2498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844F0-22A3-4706-9309-22AB99A7754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4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13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slideLayout" Target="../slideLayouts/slideLayout258.xml"/><Relationship Id="rId2" Type="http://schemas.openxmlformats.org/officeDocument/2006/relationships/slideLayout" Target="../slideLayouts/slideLayout24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Relationship Id="rId14" Type="http://schemas.openxmlformats.org/officeDocument/2006/relationships/slideLayout" Target="../slideLayouts/slideLayout26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slideLayout" Target="../slideLayouts/slideLayout2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theme" Target="../theme/theme21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theme" Target="../theme/theme22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18.xml"/><Relationship Id="rId16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slideLayout" Target="../slideLayouts/slideLayout330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slideLayout" Target="../slideLayouts/slideLayout3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theme" Target="../theme/theme24.xml"/><Relationship Id="rId2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slideLayout" Target="../slideLayouts/slideLayout346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6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13" Type="http://schemas.openxmlformats.org/officeDocument/2006/relationships/slideLayout" Target="../slideLayouts/slideLayout37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FBE25ED-6DB3-491A-8E59-0472770527D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77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0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1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0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22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7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10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9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42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47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62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99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6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6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  <p:sldLayoutId id="2147483996" r:id="rId13"/>
    <p:sldLayoutId id="214748399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ADD8AD3-89EE-46BF-9228-1798726B982F}" type="slidenum">
              <a:rPr lang="ar-SA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7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ADD8AD3-89EE-46BF-9228-1798726B982F}" type="slidenum">
              <a:rPr lang="ar-SA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8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47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  <p:sldLayoutId id="2147484061" r:id="rId12"/>
    <p:sldLayoutId id="2147484062" r:id="rId13"/>
    <p:sldLayoutId id="2147484063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D89975C-5290-4DA8-A2BA-0D49B8DC6B00}" type="slidenum">
              <a:rPr lang="ar-SA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10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ADD8AD3-89EE-46BF-9228-1798726B982F}" type="slidenum">
              <a:rPr lang="ar-SA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6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F770992-844B-4BC2-BB8F-A9B9FC6F3E9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0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F770992-844B-4BC2-BB8F-A9B9FC6F3E9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1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F770992-844B-4BC2-BB8F-A9B9FC6F3E9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55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ADD8AD3-89EE-46BF-9228-1798726B982F}" type="slidenum">
              <a:rPr lang="ar-SA">
                <a:solidFill>
                  <a:srgbClr val="000000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5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D1EA27-A19E-4DB3-99D4-1194F3980F8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1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196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32.xml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ecgegypt@ecgegypt.net" TargetMode="External"/><Relationship Id="rId1" Type="http://schemas.openxmlformats.org/officeDocument/2006/relationships/slideLayout" Target="../slideLayouts/slideLayout3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42" Type="http://schemas.openxmlformats.org/officeDocument/2006/relationships/image" Target="../media/image47.png"/><Relationship Id="rId47" Type="http://schemas.openxmlformats.org/officeDocument/2006/relationships/image" Target="../media/image52.png"/><Relationship Id="rId50" Type="http://schemas.openxmlformats.org/officeDocument/2006/relationships/image" Target="../media/image55.png"/><Relationship Id="rId55" Type="http://schemas.openxmlformats.org/officeDocument/2006/relationships/image" Target="../media/image60.png"/><Relationship Id="rId63" Type="http://schemas.openxmlformats.org/officeDocument/2006/relationships/image" Target="../media/image6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54" Type="http://schemas.openxmlformats.org/officeDocument/2006/relationships/image" Target="../media/image59.png"/><Relationship Id="rId62" Type="http://schemas.openxmlformats.org/officeDocument/2006/relationships/image" Target="../media/image67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45" Type="http://schemas.openxmlformats.org/officeDocument/2006/relationships/image" Target="../media/image50.png"/><Relationship Id="rId53" Type="http://schemas.openxmlformats.org/officeDocument/2006/relationships/image" Target="../media/image58.png"/><Relationship Id="rId58" Type="http://schemas.openxmlformats.org/officeDocument/2006/relationships/image" Target="../media/image63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49" Type="http://schemas.openxmlformats.org/officeDocument/2006/relationships/image" Target="../media/image54.png"/><Relationship Id="rId57" Type="http://schemas.openxmlformats.org/officeDocument/2006/relationships/image" Target="../media/image62.png"/><Relationship Id="rId61" Type="http://schemas.openxmlformats.org/officeDocument/2006/relationships/image" Target="../media/image66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4" Type="http://schemas.openxmlformats.org/officeDocument/2006/relationships/image" Target="../media/image49.png"/><Relationship Id="rId52" Type="http://schemas.openxmlformats.org/officeDocument/2006/relationships/image" Target="../media/image57.png"/><Relationship Id="rId60" Type="http://schemas.openxmlformats.org/officeDocument/2006/relationships/image" Target="../media/image6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43" Type="http://schemas.openxmlformats.org/officeDocument/2006/relationships/image" Target="../media/image48.png"/><Relationship Id="rId48" Type="http://schemas.openxmlformats.org/officeDocument/2006/relationships/image" Target="../media/image53.png"/><Relationship Id="rId56" Type="http://schemas.openxmlformats.org/officeDocument/2006/relationships/image" Target="../media/image61.png"/><Relationship Id="rId8" Type="http://schemas.openxmlformats.org/officeDocument/2006/relationships/image" Target="../media/image13.png"/><Relationship Id="rId51" Type="http://schemas.openxmlformats.org/officeDocument/2006/relationships/image" Target="../media/image56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46" Type="http://schemas.openxmlformats.org/officeDocument/2006/relationships/image" Target="../media/image51.png"/><Relationship Id="rId5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08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3-Prague club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algn="l" rtl="0" eaLnBrk="1" hangingPunct="1"/>
            <a:endParaRPr lang="en-US" smtClean="0">
              <a:solidFill>
                <a:srgbClr val="000000"/>
              </a:solidFill>
              <a:latin typeface="Calibri" pitchFamily="34" charset="0"/>
            </a:endParaRPr>
          </a:p>
          <a:p>
            <a:pPr algn="l" eaLnBrk="1" hangingPunct="1"/>
            <a:endParaRPr lang="en-US" b="1" smtClean="0">
              <a:solidFill>
                <a:srgbClr val="000000"/>
              </a:solidFill>
              <a:latin typeface="Calibri,Bold"/>
            </a:endParaRPr>
          </a:p>
        </p:txBody>
      </p:sp>
      <p:pic>
        <p:nvPicPr>
          <p:cNvPr id="12292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41438"/>
            <a:ext cx="70770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23850" y="3644900"/>
            <a:ext cx="85693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  <a:cs typeface="Tahoma" pitchFamily="34" charset="0"/>
              </a:rPr>
              <a:t>The Prague club was established in 1993  as part of the Berne Union  network .It includes all  the world credit insurers as members. </a:t>
            </a:r>
          </a:p>
        </p:txBody>
      </p:sp>
    </p:spTree>
    <p:extLst>
      <p:ext uri="{BB962C8B-B14F-4D97-AF65-F5344CB8AC3E}">
        <p14:creationId xmlns:p14="http://schemas.microsoft.com/office/powerpoint/2010/main" xmlns="" val="24896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147050" cy="850900"/>
          </a:xfrm>
        </p:spPr>
        <p:txBody>
          <a:bodyPr/>
          <a:lstStyle/>
          <a:p>
            <a:pPr eaLnBrk="1" hangingPunct="1"/>
            <a:r>
              <a:rPr lang="en-US" sz="220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International Awards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International Awards Given:</a:t>
            </a:r>
          </a:p>
          <a:p>
            <a:pPr marL="0" indent="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2700" algn="l" rtl="0"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FCI -  Best Performance Improvement 2008</a:t>
            </a:r>
          </a:p>
          <a:p>
            <a:pPr indent="552450"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FCI -  Best Performance Improvement 2009</a:t>
            </a:r>
          </a:p>
          <a:p>
            <a:pPr indent="552450"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Credit Alliance - Best Performance Improvement 2010</a:t>
            </a:r>
          </a:p>
          <a:p>
            <a:pPr indent="552450"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Credit Alliance -  Middle East Coordinator 2009</a:t>
            </a:r>
          </a:p>
          <a:p>
            <a:pPr indent="552450" algn="l" rtl="0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Chairman of the Prague Club 2011</a:t>
            </a:r>
          </a:p>
          <a:p>
            <a:pPr indent="0" algn="l" rtl="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52450" algn="l" rtl="0" eaLnBrk="1" hangingPunct="1">
              <a:lnSpc>
                <a:spcPct val="90000"/>
              </a:lnSpc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1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74650" y="701675"/>
            <a:ext cx="8229600" cy="1143000"/>
          </a:xfrm>
        </p:spPr>
        <p:txBody>
          <a:bodyPr/>
          <a:lstStyle/>
          <a:p>
            <a:r>
              <a:rPr lang="en-US" sz="2000" b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ECGE Credit Rating</a:t>
            </a:r>
            <a:endParaRPr lang="ar-EG" sz="2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7313" indent="-87313" algn="l" rtl="0"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-87313" algn="l" rtl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ECGE was rated in 2010 by Middle East Rating and Investors Service “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– “A-”</a:t>
            </a:r>
          </a:p>
          <a:p>
            <a:pPr algn="l" rtl="0">
              <a:defRPr/>
            </a:pP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xmlns="" val="28620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Products &amp;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89446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Products &amp; Services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Credit Insurance</a:t>
            </a:r>
          </a:p>
          <a:p>
            <a:pPr lvl="3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1800" smtClean="0">
                <a:latin typeface="Tahoma" pitchFamily="34" charset="0"/>
                <a:cs typeface="Tahoma" pitchFamily="34" charset="0"/>
              </a:rPr>
              <a:t> Short Term</a:t>
            </a:r>
          </a:p>
          <a:p>
            <a:pPr lvl="3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1800" smtClean="0">
                <a:latin typeface="Tahoma" pitchFamily="34" charset="0"/>
                <a:cs typeface="Tahoma" pitchFamily="34" charset="0"/>
              </a:rPr>
              <a:t>Medium Term </a:t>
            </a:r>
          </a:p>
          <a:p>
            <a:pPr lvl="1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Export Factoring.</a:t>
            </a:r>
          </a:p>
          <a:p>
            <a:pPr lvl="1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Import Factoring</a:t>
            </a:r>
          </a:p>
          <a:p>
            <a:pPr lvl="1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Credit Information.</a:t>
            </a:r>
          </a:p>
          <a:p>
            <a:pPr lvl="1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Debt Recovery</a:t>
            </a:r>
          </a:p>
          <a:p>
            <a:pPr lvl="1" algn="l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Products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Credit Insurance for goods and services</a:t>
            </a:r>
          </a:p>
          <a:p>
            <a:pPr lvl="2"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mtClean="0">
                <a:latin typeface="Tahoma" pitchFamily="34" charset="0"/>
                <a:cs typeface="Tahoma" pitchFamily="34" charset="0"/>
              </a:rPr>
              <a:t>Short &amp; Medium Terms Credit Insurance:</a:t>
            </a:r>
          </a:p>
          <a:p>
            <a:pPr lvl="3"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Coverage of exports products for tenors up to one year against Commercial &amp; Political risks</a:t>
            </a:r>
          </a:p>
          <a:p>
            <a:pPr lvl="3"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Coverage of export services for tenors up to six months against Commercial &amp; Political risk.</a:t>
            </a:r>
          </a:p>
          <a:p>
            <a:pPr lvl="3"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Coverage of unconfirmed letters of Credit for banks for tenors up to one year.</a:t>
            </a:r>
          </a:p>
          <a:p>
            <a:pPr lvl="3"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Coverage of Domestic sales of products for tenors up to one year</a:t>
            </a:r>
          </a:p>
          <a:p>
            <a:pPr lvl="3"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Coverage of export products for tenors up to 7 years </a:t>
            </a:r>
          </a:p>
          <a:p>
            <a:pPr lvl="2" algn="l" rtl="0" eaLnBrk="1" hangingPunct="1">
              <a:spcBef>
                <a:spcPct val="40000"/>
              </a:spcBef>
              <a:buClr>
                <a:srgbClr val="009900"/>
              </a:buClr>
              <a:buSzPct val="80000"/>
              <a:buFont typeface="Wingdings" pitchFamily="2" charset="2"/>
              <a:buNone/>
            </a:pPr>
            <a:endParaRPr lang="en-US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 algn="l" rtl="0" eaLnBrk="1" hangingPunct="1">
              <a:buClr>
                <a:schemeClr val="folHlink"/>
              </a:buClr>
              <a:buFont typeface="Wingdings" pitchFamily="2" charset="2"/>
              <a:buChar char="ü"/>
            </a:pPr>
            <a:r>
              <a:rPr lang="en-US" u="sng" smtClean="0">
                <a:latin typeface="Tahoma" pitchFamily="34" charset="0"/>
                <a:cs typeface="Tahoma" pitchFamily="34" charset="0"/>
              </a:rPr>
              <a:t>The Protocol with the Government</a:t>
            </a:r>
            <a:endParaRPr lang="en-US" smtClean="0">
              <a:latin typeface="Tahoma" pitchFamily="34" charset="0"/>
              <a:cs typeface="Tahoma" pitchFamily="34" charset="0"/>
            </a:endParaRPr>
          </a:p>
          <a:p>
            <a:pPr lvl="2" algn="l" rtl="0"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Under the Protocol signed with the Government, ECGE performs an advisory role to the Egyptian government regarding the government support directed to the Egyptian exports for medium term operations.</a:t>
            </a:r>
          </a:p>
          <a:p>
            <a:pPr lvl="2" algn="l" rtl="0" eaLnBrk="1" hangingPunct="1"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mtClean="0">
                <a:latin typeface="Tahoma" pitchFamily="34" charset="0"/>
                <a:cs typeface="Tahoma" pitchFamily="34" charset="0"/>
              </a:rPr>
              <a:t>Government becomes the reinsurer for operations covered by ECGE.</a:t>
            </a:r>
          </a:p>
        </p:txBody>
      </p:sp>
    </p:spTree>
    <p:extLst>
      <p:ext uri="{BB962C8B-B14F-4D97-AF65-F5344CB8AC3E}">
        <p14:creationId xmlns:p14="http://schemas.microsoft.com/office/powerpoint/2010/main" xmlns="" val="59020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CA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Benefits to Policy Holders</a:t>
            </a:r>
            <a:endParaRPr lang="en-US" sz="400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Protection against non-payment .</a:t>
            </a: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Expertise in assessment of credit and country risks .</a:t>
            </a: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Ability to develop new markets in different countries. </a:t>
            </a: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Increased market penetration. </a:t>
            </a: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Continual improvement in the quality of customers and therefore a lower incidence of bad debt .</a:t>
            </a: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Enhanced financing mechanisms by providing added security to finance providers.</a:t>
            </a:r>
            <a:endParaRPr lang="ar-SA" sz="1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1400" smtClean="0">
                <a:latin typeface="Tahoma" pitchFamily="34" charset="0"/>
                <a:cs typeface="Tahoma" pitchFamily="34" charset="0"/>
              </a:rPr>
              <a:t>Coverage of both medium term &amp; short term credit risks to all world regions </a:t>
            </a:r>
          </a:p>
          <a:p>
            <a:pPr algn="l" rtl="0" eaLnBrk="1" hangingPunct="1">
              <a:lnSpc>
                <a:spcPct val="120000"/>
              </a:lnSpc>
              <a:spcBef>
                <a:spcPct val="40000"/>
              </a:spcBef>
              <a:buClr>
                <a:srgbClr val="009900"/>
              </a:buClr>
              <a:buFont typeface="Wingdings" pitchFamily="2" charset="2"/>
              <a:buNone/>
            </a:pPr>
            <a:endParaRPr lang="en-US" sz="14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2" name="Picture 5" descr="globalli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92838" y="1481138"/>
            <a:ext cx="2036762" cy="3700462"/>
          </a:xfrm>
        </p:spPr>
      </p:pic>
    </p:spTree>
    <p:extLst>
      <p:ext uri="{BB962C8B-B14F-4D97-AF65-F5344CB8AC3E}">
        <p14:creationId xmlns:p14="http://schemas.microsoft.com/office/powerpoint/2010/main" xmlns="" val="195898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ECGE &amp; the Banks</a:t>
            </a:r>
          </a:p>
        </p:txBody>
      </p:sp>
    </p:spTree>
    <p:extLst>
      <p:ext uri="{BB962C8B-B14F-4D97-AF65-F5344CB8AC3E}">
        <p14:creationId xmlns:p14="http://schemas.microsoft.com/office/powerpoint/2010/main" xmlns="" val="21559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ECGE &amp; the Banks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ECGE compliments the banking services through:</a:t>
            </a:r>
          </a:p>
          <a:p>
            <a:pPr lvl="2" algn="l" rtl="0" eaLnBrk="1" hangingPunct="1">
              <a:lnSpc>
                <a:spcPct val="90000"/>
              </a:lnSpc>
              <a:spcBef>
                <a:spcPct val="40000"/>
              </a:spcBef>
              <a:buClr>
                <a:srgbClr val="009900"/>
              </a:buClr>
              <a:buSzPct val="80000"/>
              <a:buFont typeface="Wingdings" pitchFamily="2" charset="2"/>
              <a:buChar char="ü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mtClean="0">
                <a:latin typeface="Tahoma" pitchFamily="34" charset="0"/>
                <a:cs typeface="Tahoma" pitchFamily="34" charset="0"/>
              </a:rPr>
              <a:t> Providing security through the company policies enabling banks to finance exports including Cash Against Documents &amp; Open Account operation</a:t>
            </a:r>
          </a:p>
          <a:p>
            <a:pPr lvl="2" algn="l" rtl="0" eaLnBrk="1" hangingPunct="1">
              <a:lnSpc>
                <a:spcPct val="90000"/>
              </a:lnSpc>
              <a:spcBef>
                <a:spcPct val="40000"/>
              </a:spcBef>
              <a:buClr>
                <a:srgbClr val="009900"/>
              </a:buClr>
              <a:buSzPct val="80000"/>
              <a:buFont typeface="Wingdings" pitchFamily="2" charset="2"/>
              <a:buChar char="ü"/>
            </a:pPr>
            <a:r>
              <a:rPr lang="en-US" smtClean="0">
                <a:latin typeface="Tahoma" pitchFamily="34" charset="0"/>
                <a:cs typeface="Tahoma" pitchFamily="34" charset="0"/>
              </a:rPr>
              <a:t>Insuring unconfirmed letters of credit issued by foreign banks in high-risk regions to the Egyptian banks.</a:t>
            </a:r>
          </a:p>
          <a:p>
            <a:pPr lvl="2" algn="l" rtl="0" eaLnBrk="1" hangingPunct="1">
              <a:lnSpc>
                <a:spcPct val="90000"/>
              </a:lnSpc>
              <a:spcBef>
                <a:spcPct val="40000"/>
              </a:spcBef>
              <a:buClr>
                <a:srgbClr val="009900"/>
              </a:buClr>
              <a:buSzPct val="80000"/>
              <a:buFont typeface="Wingdings" pitchFamily="2" charset="2"/>
              <a:buChar char="ü"/>
            </a:pPr>
            <a:r>
              <a:rPr lang="en-US" smtClean="0">
                <a:latin typeface="Tahoma" pitchFamily="34" charset="0"/>
                <a:cs typeface="Tahoma" pitchFamily="34" charset="0"/>
              </a:rPr>
              <a:t>Providing cover on high risk regions (Non marketable risks) where private insurers &amp; Factors can not operate </a:t>
            </a:r>
          </a:p>
          <a:p>
            <a:pPr algn="l" rtl="0" eaLnBrk="1" hangingPunct="1">
              <a:lnSpc>
                <a:spcPct val="90000"/>
              </a:lnSpc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9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Who Are We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The Export Credit Guarantee Co. of Egypt has been incorporated in 1993 with a mandatory role of facilitating a healthy development of Egypt’s foreign trade, as well as supporting Egypt’s international trade strategy.</a:t>
            </a:r>
          </a:p>
          <a:p>
            <a:pPr algn="ctr"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§"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In achieving the above, ECGE provides comprehensive services and supports to Egyptian exporters to help them manage, protect and finance their receivables</a:t>
            </a:r>
            <a:r>
              <a:rPr lang="en-US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</a:pPr>
            <a:endParaRPr lang="en-US" sz="36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rtl="0" eaLnBrk="1" hangingPunct="1"/>
            <a:r>
              <a:rPr lang="en-GB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Export Factoring</a:t>
            </a:r>
            <a:endParaRPr lang="en-US" sz="400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3805" name="Picture 13" descr="MCj02390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10620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279900" y="1976438"/>
            <a:ext cx="2663825" cy="36036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Exporter</a:t>
            </a:r>
          </a:p>
        </p:txBody>
      </p:sp>
      <p:pic>
        <p:nvPicPr>
          <p:cNvPr id="33807" name="Picture 15" descr="MCj028289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736850"/>
            <a:ext cx="8636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271963" y="2967038"/>
            <a:ext cx="2663825" cy="36036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Importer</a:t>
            </a:r>
          </a:p>
        </p:txBody>
      </p:sp>
      <p:pic>
        <p:nvPicPr>
          <p:cNvPr id="33809" name="Picture 17" descr="j02406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97325"/>
            <a:ext cx="9112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279900" y="4033838"/>
            <a:ext cx="2663825" cy="360362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FFCC00"/>
                </a:solidFill>
              </a:rPr>
              <a:t>Export Factor</a:t>
            </a:r>
          </a:p>
        </p:txBody>
      </p:sp>
      <p:pic>
        <p:nvPicPr>
          <p:cNvPr id="33811" name="Picture 19" descr="j03434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722813"/>
            <a:ext cx="8921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271963" y="5137150"/>
            <a:ext cx="2663825" cy="360363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Import Factor</a:t>
            </a:r>
          </a:p>
        </p:txBody>
      </p:sp>
    </p:spTree>
    <p:extLst>
      <p:ext uri="{BB962C8B-B14F-4D97-AF65-F5344CB8AC3E}">
        <p14:creationId xmlns:p14="http://schemas.microsoft.com/office/powerpoint/2010/main" xmlns="" val="27376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animBg="1"/>
      <p:bldP spid="33808" grpId="0" animBg="1"/>
      <p:bldP spid="33810" grpId="0" animBg="1"/>
      <p:bldP spid="338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GB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Export Factoring</a:t>
            </a:r>
            <a:endParaRPr lang="en-US" sz="400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507" name="Picture 4" descr="MCj02390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844675"/>
            <a:ext cx="7191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MCj02828980000[1]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638" y="1844675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j0240607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4850" y="4402138"/>
            <a:ext cx="719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j034344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7525" y="4402138"/>
            <a:ext cx="7191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835150" y="2492375"/>
            <a:ext cx="1079500" cy="142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Exporter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800225" y="5059363"/>
            <a:ext cx="1079500" cy="142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CC00"/>
                </a:solidFill>
              </a:rPr>
              <a:t>Export </a:t>
            </a: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Factor</a:t>
            </a: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6732588" y="2492375"/>
            <a:ext cx="1079500" cy="142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Importer</a:t>
            </a: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6684963" y="5059363"/>
            <a:ext cx="1079500" cy="142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Import</a:t>
            </a:r>
            <a:r>
              <a:rPr lang="en-GB" sz="1000" b="1">
                <a:solidFill>
                  <a:srgbClr val="FFCC00"/>
                </a:solidFill>
              </a:rPr>
              <a:t> Factor</a:t>
            </a:r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2322513" y="2947988"/>
            <a:ext cx="0" cy="1350962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990600" y="3368675"/>
            <a:ext cx="1152525" cy="28733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CC00"/>
                </a:solidFill>
              </a:rPr>
              <a:t>List of Buyers</a:t>
            </a:r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2719388" y="3368675"/>
            <a:ext cx="1152525" cy="28733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Credit</a:t>
            </a:r>
            <a:r>
              <a:rPr lang="en-GB" sz="1000" b="1">
                <a:solidFill>
                  <a:srgbClr val="FFCC00"/>
                </a:solidFill>
              </a:rPr>
              <a:t> Covers</a:t>
            </a:r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2979738" y="5168900"/>
            <a:ext cx="3573462" cy="0"/>
          </a:xfrm>
          <a:prstGeom prst="line">
            <a:avLst/>
          </a:prstGeom>
          <a:noFill/>
          <a:ln w="57150" cmpd="thinThick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4878388" y="5307013"/>
            <a:ext cx="1368425" cy="287337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CC00"/>
                </a:solidFill>
              </a:rPr>
              <a:t>Credit </a:t>
            </a: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Applications</a:t>
            </a:r>
          </a:p>
        </p:txBody>
      </p:sp>
      <p:sp>
        <p:nvSpPr>
          <p:cNvPr id="21520" name="Line 17"/>
          <p:cNvSpPr>
            <a:spLocks noChangeShapeType="1"/>
          </p:cNvSpPr>
          <p:nvPr/>
        </p:nvSpPr>
        <p:spPr bwMode="auto">
          <a:xfrm flipH="1">
            <a:off x="2908300" y="4916488"/>
            <a:ext cx="3635375" cy="0"/>
          </a:xfrm>
          <a:prstGeom prst="line">
            <a:avLst/>
          </a:prstGeom>
          <a:noFill/>
          <a:ln w="57150" cmpd="thinThick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1521" name="Oval 18"/>
          <p:cNvSpPr>
            <a:spLocks noChangeArrowheads="1"/>
          </p:cNvSpPr>
          <p:nvPr/>
        </p:nvSpPr>
        <p:spPr bwMode="auto">
          <a:xfrm>
            <a:off x="4878388" y="4449763"/>
            <a:ext cx="1368425" cy="287337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CC00"/>
                </a:solidFill>
                <a:latin typeface="Tahoma" pitchFamily="34" charset="0"/>
                <a:cs typeface="Tahoma" pitchFamily="34" charset="0"/>
              </a:rPr>
              <a:t>Credit Covers</a:t>
            </a:r>
          </a:p>
        </p:txBody>
      </p:sp>
      <p:sp>
        <p:nvSpPr>
          <p:cNvPr id="21522" name="Line 19"/>
          <p:cNvSpPr>
            <a:spLocks noChangeShapeType="1"/>
          </p:cNvSpPr>
          <p:nvPr/>
        </p:nvSpPr>
        <p:spPr bwMode="auto">
          <a:xfrm flipV="1">
            <a:off x="2609850" y="2947988"/>
            <a:ext cx="0" cy="1350962"/>
          </a:xfrm>
          <a:prstGeom prst="line">
            <a:avLst/>
          </a:prstGeom>
          <a:noFill/>
          <a:ln w="57150" cmpd="thinThick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2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Cj02390010000[1]"/>
          <p:cNvPicPr preferRelativeResize="0">
            <a:picLocks noGrp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44713" y="1773238"/>
            <a:ext cx="719137" cy="539750"/>
          </a:xfrm>
        </p:spPr>
      </p:pic>
      <p:pic>
        <p:nvPicPr>
          <p:cNvPr id="22531" name="Picture 3" descr="MCj02828980000[1]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13600" y="1773238"/>
            <a:ext cx="719138" cy="539750"/>
          </a:xfrm>
        </p:spPr>
      </p:pic>
      <p:pic>
        <p:nvPicPr>
          <p:cNvPr id="22532" name="Picture 4" descr="j0240607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33600" y="1773238"/>
            <a:ext cx="719138" cy="539750"/>
          </a:xfrm>
        </p:spPr>
      </p:pic>
      <p:pic>
        <p:nvPicPr>
          <p:cNvPr id="22533" name="Picture 5" descr="j0343443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02488" y="1773238"/>
            <a:ext cx="719137" cy="539750"/>
          </a:xfrm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949450" y="2514600"/>
            <a:ext cx="1079500" cy="269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Exporter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949450" y="5072063"/>
            <a:ext cx="1079500" cy="269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FF00"/>
                </a:solidFill>
              </a:rPr>
              <a:t>Export</a:t>
            </a: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 sz="1000" b="1">
                <a:solidFill>
                  <a:srgbClr val="FFFF00"/>
                </a:solidFill>
              </a:rPr>
              <a:t>Factor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010400" y="2514600"/>
            <a:ext cx="1079500" cy="269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Importer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908800" y="5143500"/>
            <a:ext cx="1079500" cy="269875"/>
          </a:xfrm>
          <a:prstGeom prst="rect">
            <a:avLst/>
          </a:prstGeom>
          <a:solidFill>
            <a:srgbClr val="009900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Import Factor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419475" y="2649538"/>
            <a:ext cx="349885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932363" y="2209800"/>
            <a:ext cx="1439862" cy="360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FF00"/>
                </a:solidFill>
              </a:rPr>
              <a:t>Goods and Invoice</a:t>
            </a: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5148263" y="5445125"/>
            <a:ext cx="1152525" cy="28733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Payment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482850" y="2935288"/>
            <a:ext cx="0" cy="1350962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1187450" y="3141663"/>
            <a:ext cx="1152525" cy="287337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Invoice</a:t>
            </a:r>
            <a:r>
              <a:rPr lang="en-GB" sz="1000" b="1">
                <a:solidFill>
                  <a:srgbClr val="FFFF00"/>
                </a:solidFill>
              </a:rPr>
              <a:t> Copy</a:t>
            </a:r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7391400" y="3124200"/>
            <a:ext cx="1441450" cy="358775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FF00"/>
                </a:solidFill>
              </a:rPr>
              <a:t>Collection/</a:t>
            </a:r>
          </a:p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Payment</a:t>
            </a:r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5159375" y="4625975"/>
            <a:ext cx="1152525" cy="287338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Invoice Data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419475" y="5060950"/>
            <a:ext cx="3240088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2840038" y="3141663"/>
            <a:ext cx="1152525" cy="287337"/>
          </a:xfrm>
          <a:prstGeom prst="ellipse">
            <a:avLst/>
          </a:prstGeom>
          <a:solidFill>
            <a:srgbClr val="009900"/>
          </a:solidFill>
          <a:ln w="12700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FFFF00"/>
                </a:solidFill>
              </a:rPr>
              <a:t>Payment</a:t>
            </a: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3419475" y="5303838"/>
            <a:ext cx="3240088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flipV="1">
            <a:off x="2700338" y="2935288"/>
            <a:ext cx="0" cy="128905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7235825" y="2935288"/>
            <a:ext cx="0" cy="1350962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EG">
              <a:solidFill>
                <a:srgbClr val="000000"/>
              </a:solidFill>
            </a:endParaRPr>
          </a:p>
        </p:txBody>
      </p:sp>
      <p:pic>
        <p:nvPicPr>
          <p:cNvPr id="22550" name="Picture 22" descr="j0240607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j034344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365625"/>
            <a:ext cx="7191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2590800" y="566738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GB" sz="400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Export Factoring</a:t>
            </a:r>
            <a:endParaRPr lang="en-US" sz="400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52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GB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Deliverables</a:t>
            </a:r>
            <a:endParaRPr lang="en-US" sz="400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Sales</a:t>
            </a:r>
            <a:r>
              <a:rPr lang="en-GB" sz="2800" smtClean="0"/>
              <a:t> </a:t>
            </a:r>
            <a:r>
              <a:rPr lang="en-GB" sz="2800" smtClean="0">
                <a:latin typeface="Tahoma" pitchFamily="34" charset="0"/>
                <a:cs typeface="Tahoma" pitchFamily="34" charset="0"/>
              </a:rPr>
              <a:t>Ledger Administration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GB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800" smtClean="0"/>
              <a:t> </a:t>
            </a:r>
            <a:r>
              <a:rPr lang="en-GB" sz="2800" smtClean="0">
                <a:latin typeface="Tahoma" pitchFamily="34" charset="0"/>
                <a:cs typeface="Tahoma" pitchFamily="34" charset="0"/>
              </a:rPr>
              <a:t>Collection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GB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 Financing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None/>
            </a:pPr>
            <a:endParaRPr lang="en-GB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800" smtClean="0">
                <a:latin typeface="Tahoma" pitchFamily="34" charset="0"/>
                <a:cs typeface="Tahoma" pitchFamily="34" charset="0"/>
              </a:rPr>
              <a:t> Credit Risk Protection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835150" y="1628775"/>
            <a:ext cx="4678363" cy="53975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b="1">
                <a:solidFill>
                  <a:srgbClr val="FFCC00"/>
                </a:solidFill>
              </a:rPr>
              <a:t> complete debtor administration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590800" y="2667000"/>
            <a:ext cx="4678363" cy="53975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b="1">
                <a:solidFill>
                  <a:srgbClr val="FFCC00"/>
                </a:solidFill>
              </a:rPr>
              <a:t> reminders and legal collection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590800" y="3657600"/>
            <a:ext cx="4678363" cy="53975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b="1">
                <a:solidFill>
                  <a:srgbClr val="FFCC00"/>
                </a:solidFill>
              </a:rPr>
              <a:t> advance finance at shipment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981200" y="4648200"/>
            <a:ext cx="4678363" cy="53975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600" b="1">
                <a:solidFill>
                  <a:srgbClr val="FFCC00"/>
                </a:solidFill>
              </a:rPr>
              <a:t> if buyer does not pay – we pay</a:t>
            </a:r>
          </a:p>
        </p:txBody>
      </p:sp>
    </p:spTree>
    <p:extLst>
      <p:ext uri="{BB962C8B-B14F-4D97-AF65-F5344CB8AC3E}">
        <p14:creationId xmlns:p14="http://schemas.microsoft.com/office/powerpoint/2010/main" xmlns="" val="35605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rtl="0" eaLnBrk="1" hangingPunct="1"/>
            <a:r>
              <a:rPr lang="en-GB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Benefits to the Exporter (Seller)</a:t>
            </a:r>
            <a:endParaRPr lang="en-US" sz="400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endParaRPr lang="en-GB" sz="2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Simple procedures and documentation which is easy to apply even for new Exporters.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Increased sales in foreign markets by offering competitive terms and conditions of payment.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Credit lines are in place for importers, which speed up response time for orders and re-orders.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Protection against credit losses.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Efficient collection of proceeds without delay.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Elimination of delays so often encountered in the negotiation of Letters of Credit.</a:t>
            </a:r>
          </a:p>
          <a:p>
            <a:pPr algn="l" rtl="0" eaLnBrk="1" hangingPunct="1">
              <a:lnSpc>
                <a:spcPct val="80000"/>
              </a:lnSpc>
            </a:pPr>
            <a:endParaRPr lang="en-GB" sz="2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2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Benefits to the Exporter (Seller)</a:t>
            </a:r>
            <a:endParaRPr lang="ar-EG" sz="40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endParaRPr lang="en-GB" sz="24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Language difficulties are handled by the Export Factor and Import Factor</a:t>
            </a:r>
            <a:r>
              <a:rPr lang="en-GB" sz="2400" smtClean="0">
                <a:solidFill>
                  <a:srgbClr val="808080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Access to a flexible source of working capital, in local or invoiced currency, geared to export sales.</a:t>
            </a:r>
          </a:p>
          <a:p>
            <a:pPr algn="l" rtl="0" eaLnBrk="1" hangingPunct="1">
              <a:lnSpc>
                <a:spcPct val="8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40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Factored receivables if non recourse are considered an off balance sheet item which enhance the financial and credit position of the Exporter</a:t>
            </a:r>
            <a:endParaRPr lang="en-GB" sz="240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3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Import</a:t>
            </a:r>
            <a:r>
              <a:rPr lang="en-US" sz="40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Factoring</a:t>
            </a:r>
            <a:r>
              <a:rPr lang="en-US" sz="4000" smtClean="0"/>
              <a:t>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An exporter presents a request to his factor abroad to discount invoices drawn on an Egyptian importer </a:t>
            </a:r>
          </a:p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The export factor request from ECGE to guarantee the Egyptian importer &amp; collect the debt from him </a:t>
            </a:r>
          </a:p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ECGE as an Import Factor covers the risk of the Egyptian importer to the foreign export factor, collects the debt &amp; transfer it to the factor</a:t>
            </a:r>
          </a:p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endParaRPr lang="en-US" sz="2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lnSpc>
                <a:spcPct val="80000"/>
              </a:lnSpc>
              <a:buClr>
                <a:srgbClr val="009900"/>
              </a:buClr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If the Egyptian importer doesn’t pay, ECGE pays an indemnity to the foreign factor</a:t>
            </a:r>
          </a:p>
        </p:txBody>
      </p:sp>
    </p:spTree>
    <p:extLst>
      <p:ext uri="{BB962C8B-B14F-4D97-AF65-F5344CB8AC3E}">
        <p14:creationId xmlns:p14="http://schemas.microsoft.com/office/powerpoint/2010/main" xmlns="" val="335019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14338"/>
            <a:ext cx="8229600" cy="1143000"/>
          </a:xfrm>
        </p:spPr>
        <p:txBody>
          <a:bodyPr/>
          <a:lstStyle/>
          <a:p>
            <a:pPr rtl="0" eaLnBrk="1" hangingPunct="1"/>
            <a:r>
              <a:rPr lang="en-GB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Benefits to the Importer (Buyer)</a:t>
            </a:r>
            <a:endParaRPr lang="en-US" sz="4000" smtClean="0">
              <a:solidFill>
                <a:srgbClr val="0099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Increased purchasing power without using existing credit lines.</a:t>
            </a:r>
          </a:p>
          <a:p>
            <a:pPr algn="l" rtl="0" eaLnBrk="1" hangingPunct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en-GB" sz="2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endParaRPr lang="en-GB" sz="24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GB" sz="2400" smtClean="0">
                <a:latin typeface="Tahoma" pitchFamily="34" charset="0"/>
                <a:cs typeface="Tahoma" pitchFamily="34" charset="0"/>
              </a:rPr>
              <a:t>Goods can be bought without incurring the delays, complications and cost of opening Letters of Credit.</a:t>
            </a:r>
          </a:p>
          <a:p>
            <a:pPr algn="l" rtl="0" eaLnBrk="1" hangingPunct="1"/>
            <a:endParaRPr lang="en-GB" sz="2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Buyer Information Report Services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Horizontally integrating the services provided by the company to its customers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Enables exporters to obtain information regarding their clients 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Future business planning to avoid high risks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87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Debt</a:t>
            </a:r>
            <a:r>
              <a:rPr lang="en-US" sz="400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Recovery Services</a:t>
            </a:r>
            <a:r>
              <a:rPr lang="en-US" smtClean="0">
                <a:solidFill>
                  <a:srgbClr val="009900"/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Debt recovery for uninsured debts 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Networks of debt collectors to monitor &amp; recover overdue accounts 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ü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New levels of efficiency &amp; control for our exporters with overseas buyers through avoiding losses</a:t>
            </a:r>
            <a:r>
              <a:rPr lang="en-US" sz="28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003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561975"/>
            <a:ext cx="8147050" cy="850900"/>
          </a:xfrm>
        </p:spPr>
        <p:txBody>
          <a:bodyPr/>
          <a:lstStyle/>
          <a:p>
            <a:pPr rtl="0" eaLnBrk="1" hangingPunct="1"/>
            <a:r>
              <a:rPr lang="en-US" sz="220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ECGE Ownership Structure     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975"/>
            <a:ext cx="77914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38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" y="542925"/>
            <a:ext cx="81153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34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692150"/>
            <a:ext cx="762476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87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For Further Information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Tel: +202 22636745</a:t>
            </a:r>
          </a:p>
          <a:p>
            <a:pPr algn="l" rtl="0" eaLnBrk="1" hangingPunct="1">
              <a:buClr>
                <a:srgbClr val="009900"/>
              </a:buClr>
              <a:buFontTx/>
              <a:buNone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           +202 22636762</a:t>
            </a:r>
          </a:p>
          <a:p>
            <a:pPr algn="l" rtl="0" eaLnBrk="1" hangingPunct="1">
              <a:buClr>
                <a:srgbClr val="009900"/>
              </a:buClr>
              <a:buFontTx/>
              <a:buNone/>
            </a:pP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Fax: +202 22636825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E-mail:   </a:t>
            </a:r>
            <a:r>
              <a:rPr lang="en-US" sz="2000" smtClean="0">
                <a:latin typeface="Tahoma" pitchFamily="34" charset="0"/>
                <a:cs typeface="Tahoma" pitchFamily="34" charset="0"/>
                <a:hlinkClick r:id="rId2"/>
              </a:rPr>
              <a:t>ecgegypt@ecgegypt.net</a:t>
            </a: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Website: ecgegypt.net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endParaRPr lang="en-US" sz="2000" smtClean="0">
              <a:latin typeface="Tahoma" pitchFamily="34" charset="0"/>
              <a:cs typeface="Tahoma" pitchFamily="34" charset="0"/>
            </a:endParaRP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Address: 5 El Nasr Road., Nasr City, Cairo, Egypt</a:t>
            </a:r>
          </a:p>
          <a:p>
            <a:pPr algn="l" rtl="0" eaLnBrk="1" hangingPunct="1">
              <a:buClr>
                <a:srgbClr val="009900"/>
              </a:buClr>
              <a:buFontTx/>
              <a:buNone/>
            </a:pPr>
            <a:r>
              <a:rPr lang="en-US" sz="2400" smtClean="0">
                <a:latin typeface="Tahoma" pitchFamily="34" charset="0"/>
                <a:cs typeface="Tahoma" pitchFamily="34" charset="0"/>
              </a:rPr>
              <a:t>                        </a:t>
            </a:r>
          </a:p>
          <a:p>
            <a:pPr algn="l" rtl="0" eaLnBrk="1" hangingPunct="1"/>
            <a:endParaRPr lang="en-US" sz="24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29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Mission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 algn="ctr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800" smtClean="0">
                <a:latin typeface="Tahoma" pitchFamily="34" charset="0"/>
                <a:cs typeface="Tahoma" pitchFamily="34" charset="0"/>
              </a:rPr>
              <a:t>A global credit solution provider for Exporters                        providing</a:t>
            </a:r>
          </a:p>
          <a:p>
            <a:pPr algn="ctr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r>
              <a:rPr lang="en-US" sz="280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INFORMATION +CREDIT INSURANCE</a:t>
            </a:r>
          </a:p>
          <a:p>
            <a:pPr algn="ctr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r>
              <a:rPr lang="en-US" sz="280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+</a:t>
            </a:r>
          </a:p>
          <a:p>
            <a:pPr algn="ctr" rtl="0" eaLnBrk="1" hangingPunct="1">
              <a:lnSpc>
                <a:spcPct val="120000"/>
              </a:lnSpc>
              <a:spcBef>
                <a:spcPct val="50000"/>
              </a:spcBef>
              <a:buClr>
                <a:srgbClr val="009900"/>
              </a:buClr>
              <a:buFont typeface="Wingdings" pitchFamily="2" charset="2"/>
              <a:buNone/>
            </a:pPr>
            <a:r>
              <a:rPr lang="en-US" sz="280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FACTORING +DEBT RECOVERY.</a:t>
            </a:r>
          </a:p>
          <a:p>
            <a:pPr algn="ctr" rtl="0" eaLnBrk="1" hangingPunct="1"/>
            <a:endParaRPr lang="en-US" sz="2800" smtClean="0">
              <a:solidFill>
                <a:srgbClr val="339933"/>
              </a:solidFill>
              <a:latin typeface="Tahoma" pitchFamily="34" charset="0"/>
              <a:cs typeface="Tahoma" pitchFamily="34" charset="0"/>
            </a:endParaRPr>
          </a:p>
          <a:p>
            <a:pPr algn="l" rtl="0" eaLnBrk="1" hangingPunct="1"/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2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Product Mix</a:t>
            </a:r>
          </a:p>
        </p:txBody>
      </p:sp>
      <p:sp>
        <p:nvSpPr>
          <p:cNvPr id="8195" name="AutoShape 6"/>
          <p:cNvSpPr>
            <a:spLocks noChangeArrowheads="1"/>
          </p:cNvSpPr>
          <p:nvPr/>
        </p:nvSpPr>
        <p:spPr bwMode="auto">
          <a:xfrm>
            <a:off x="323850" y="1844675"/>
            <a:ext cx="1666875" cy="1577975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Credit 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Insurance</a:t>
            </a:r>
            <a:endParaRPr lang="en-US" sz="1400"/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2195513" y="1844675"/>
            <a:ext cx="1444625" cy="1584325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Factoring</a:t>
            </a:r>
            <a:endParaRPr lang="en-US" sz="1400"/>
          </a:p>
        </p:txBody>
      </p: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4140200" y="1884363"/>
            <a:ext cx="1511300" cy="1544637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Debt  Collection &amp; Credit Information</a:t>
            </a:r>
            <a:endParaRPr lang="en-US" sz="1400"/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6300788" y="1955800"/>
            <a:ext cx="1511300" cy="14732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Foreign Investment Insurance</a:t>
            </a:r>
            <a:endParaRPr lang="en-US" sz="1400"/>
          </a:p>
        </p:txBody>
      </p:sp>
      <p:sp>
        <p:nvSpPr>
          <p:cNvPr id="8199" name="AutoShape 10"/>
          <p:cNvSpPr>
            <a:spLocks noChangeArrowheads="1"/>
          </p:cNvSpPr>
          <p:nvPr/>
        </p:nvSpPr>
        <p:spPr bwMode="auto">
          <a:xfrm>
            <a:off x="323850" y="3933825"/>
            <a:ext cx="914400" cy="20574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Short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Term</a:t>
            </a:r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8200" name="AutoShape 11"/>
          <p:cNvSpPr>
            <a:spLocks noChangeArrowheads="1"/>
          </p:cNvSpPr>
          <p:nvPr/>
        </p:nvSpPr>
        <p:spPr bwMode="auto">
          <a:xfrm>
            <a:off x="1331913" y="3933825"/>
            <a:ext cx="914400" cy="20574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Medium  Term 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Protocol</a:t>
            </a:r>
            <a:endParaRPr lang="en-US" sz="1400"/>
          </a:p>
        </p:txBody>
      </p:sp>
      <p:sp>
        <p:nvSpPr>
          <p:cNvPr id="8201" name="AutoShape 12"/>
          <p:cNvSpPr>
            <a:spLocks noChangeArrowheads="1"/>
          </p:cNvSpPr>
          <p:nvPr/>
        </p:nvSpPr>
        <p:spPr bwMode="auto">
          <a:xfrm>
            <a:off x="2339975" y="3933825"/>
            <a:ext cx="1152525" cy="20574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4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4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400" b="1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Domestic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Credit</a:t>
            </a: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Insurance</a:t>
            </a:r>
            <a:endParaRPr lang="en-US" sz="1400"/>
          </a:p>
        </p:txBody>
      </p:sp>
      <p:sp>
        <p:nvSpPr>
          <p:cNvPr id="8202" name="AutoShape 13"/>
          <p:cNvSpPr>
            <a:spLocks noChangeArrowheads="1"/>
          </p:cNvSpPr>
          <p:nvPr/>
        </p:nvSpPr>
        <p:spPr bwMode="auto">
          <a:xfrm>
            <a:off x="3657600" y="3933825"/>
            <a:ext cx="1058863" cy="20574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4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4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4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Export Factoring</a:t>
            </a:r>
            <a:endParaRPr lang="en-US" sz="1400"/>
          </a:p>
        </p:txBody>
      </p:sp>
      <p:sp>
        <p:nvSpPr>
          <p:cNvPr id="8203" name="AutoShape 14"/>
          <p:cNvSpPr>
            <a:spLocks noChangeArrowheads="1"/>
          </p:cNvSpPr>
          <p:nvPr/>
        </p:nvSpPr>
        <p:spPr bwMode="auto">
          <a:xfrm>
            <a:off x="4953000" y="3933825"/>
            <a:ext cx="1131888" cy="2016125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Import Factoring</a:t>
            </a:r>
            <a:endParaRPr lang="en-US" sz="1400"/>
          </a:p>
        </p:txBody>
      </p:sp>
      <p:sp>
        <p:nvSpPr>
          <p:cNvPr id="8204" name="AutoShape 15"/>
          <p:cNvSpPr>
            <a:spLocks noChangeArrowheads="1"/>
          </p:cNvSpPr>
          <p:nvPr/>
        </p:nvSpPr>
        <p:spPr bwMode="auto">
          <a:xfrm>
            <a:off x="6249988" y="3933825"/>
            <a:ext cx="1130300" cy="2016125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Domestic Factoring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422316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Strength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“sole” player in the credit insurance business in Egypt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Unique reinsurance arrangements with favorable treaties in place with two of the most prestigious  players in the  industry.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Provide factoring service .</a:t>
            </a:r>
            <a:endParaRPr lang="ar-EG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Member in “Factor Chain International” with its tremendous  network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Member of the “Prague Club” and the “Credit Alliance” networks for credit insurers.</a:t>
            </a:r>
          </a:p>
        </p:txBody>
      </p:sp>
    </p:spTree>
    <p:extLst>
      <p:ext uri="{BB962C8B-B14F-4D97-AF65-F5344CB8AC3E}">
        <p14:creationId xmlns:p14="http://schemas.microsoft.com/office/powerpoint/2010/main" xmlns="" val="12043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Strength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“sole” player in the credit insurance business in Egypt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Unique reinsurance arrangements with favorable treaties in place with two of the most prestigious  players in the  industry.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Provide factoring service .</a:t>
            </a:r>
            <a:endParaRPr lang="ar-EG" sz="2800" smtClean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Member in “Factor Chain International” with its tremendous  network 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Member of the “Prague Club” and the “Credit Alliance” networks for credit insurers.</a:t>
            </a:r>
          </a:p>
        </p:txBody>
      </p:sp>
      <p:pic>
        <p:nvPicPr>
          <p:cNvPr id="4" name="Picture 3" descr="C:\Users\YASSI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19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rtl="0" eaLnBrk="1" hangingPunct="1"/>
            <a:r>
              <a:rPr lang="en-US" sz="4000" smtClean="0">
                <a:solidFill>
                  <a:srgbClr val="009900"/>
                </a:solidFill>
                <a:latin typeface="Tahoma" pitchFamily="34" charset="0"/>
                <a:cs typeface="Tahoma" pitchFamily="34" charset="0"/>
              </a:rPr>
              <a:t>1-Credit alliance network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2000" smtClean="0">
                <a:latin typeface="Tahoma" pitchFamily="34" charset="0"/>
                <a:cs typeface="Tahoma" pitchFamily="34" charset="0"/>
              </a:rPr>
              <a:t>ECGE is maintaining solid strategic alliances with international networks.</a:t>
            </a:r>
          </a:p>
          <a:p>
            <a:pPr algn="l" rtl="0" eaLnBrk="1" hangingPunct="1">
              <a:buClr>
                <a:srgbClr val="009900"/>
              </a:buClr>
              <a:buFont typeface="Wingdings" pitchFamily="2" charset="2"/>
              <a:buChar char="§"/>
            </a:pPr>
            <a:endParaRPr lang="en-US" sz="28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44" name="Picture 4" descr="networks-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7900" y="1674813"/>
            <a:ext cx="3810000" cy="3267075"/>
          </a:xfrm>
        </p:spPr>
      </p:pic>
      <p:pic>
        <p:nvPicPr>
          <p:cNvPr id="10245" name="Picture 5" descr="world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40703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495800" y="1196975"/>
            <a:ext cx="39608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762000" indent="-7620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Monotype Sorts"/>
              <a:buAutoNum type="arabicPeriod"/>
            </a:pPr>
            <a:r>
              <a:rPr lang="en-US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Credit Alliance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5734050"/>
            <a:ext cx="7740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97 credit insurers serving us  around the world</a:t>
            </a:r>
          </a:p>
          <a:p>
            <a:pPr marL="342900" indent="-342900" algn="ct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i="1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In information and debt recovery</a:t>
            </a:r>
          </a:p>
        </p:txBody>
      </p:sp>
    </p:spTree>
    <p:extLst>
      <p:ext uri="{BB962C8B-B14F-4D97-AF65-F5344CB8AC3E}">
        <p14:creationId xmlns:p14="http://schemas.microsoft.com/office/powerpoint/2010/main" xmlns="" val="29489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rtl="0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US" sz="320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2-Factor Chain International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39750" y="1147763"/>
            <a:ext cx="7988300" cy="4097337"/>
            <a:chOff x="340" y="723"/>
            <a:chExt cx="5032" cy="2581"/>
          </a:xfrm>
        </p:grpSpPr>
        <p:pic>
          <p:nvPicPr>
            <p:cNvPr id="11269" name="Picture 4" descr="Flag argentina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5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6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7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3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8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9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0"/>
            <p:cNvPicPr preferRelativeResize="0"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1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2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13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72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4"/>
            <p:cNvPicPr preferRelativeResize="0"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929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5"/>
            <p:cNvPicPr preferRelativeResize="0"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07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16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278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17"/>
            <p:cNvPicPr preferRelativeResize="0"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" y="1096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18"/>
            <p:cNvPicPr preferRelativeResize="0"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235" b="1776"/>
            <a:stretch>
              <a:fillRect/>
            </a:stretch>
          </p:blipFill>
          <p:spPr bwMode="auto">
            <a:xfrm>
              <a:off x="4975" y="2875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19"/>
            <p:cNvPicPr preferRelativeResize="0"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1097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5" name="Picture 20"/>
            <p:cNvPicPr preferRelativeResize="0"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032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6" name="Picture 21"/>
            <p:cNvPicPr preferRelativeResize="0"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099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7" name="Picture 22"/>
            <p:cNvPicPr preferRelativeResize="0"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4" b="-3545"/>
            <a:stretch>
              <a:fillRect/>
            </a:stretch>
          </p:blipFill>
          <p:spPr bwMode="auto">
            <a:xfrm>
              <a:off x="4025" y="1325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23"/>
            <p:cNvPicPr preferRelativeResize="0"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929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9" name="Picture 24"/>
            <p:cNvPicPr preferRelativeResize="0"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1176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25"/>
            <p:cNvPicPr preferRelativeResize="0"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8542" b="8385"/>
            <a:stretch>
              <a:fillRect/>
            </a:stretch>
          </p:blipFill>
          <p:spPr bwMode="auto">
            <a:xfrm>
              <a:off x="366" y="143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1" name="Picture 26"/>
            <p:cNvPicPr preferRelativeResize="0"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" y="168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27"/>
            <p:cNvPicPr preferRelativeResize="0"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194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3" name="Picture 28"/>
            <p:cNvPicPr preferRelativeResize="0">
              <a:picLocks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172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29"/>
            <p:cNvPicPr preferRelativeResize="0"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194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5" name="Picture 30"/>
            <p:cNvPicPr preferRelativeResize="0"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168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31"/>
            <p:cNvPicPr preferRelativeResize="0"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143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7" name="Picture 32"/>
            <p:cNvPicPr preferRelativeResize="0"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4231" b="1558"/>
            <a:stretch>
              <a:fillRect/>
            </a:stretch>
          </p:blipFill>
          <p:spPr bwMode="auto">
            <a:xfrm>
              <a:off x="1840" y="2780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33"/>
            <p:cNvPicPr preferRelativeResize="0"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1176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9" name="Picture 34"/>
            <p:cNvPicPr preferRelativeResize="0">
              <a:picLocks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870" b="-633"/>
            <a:stretch>
              <a:fillRect/>
            </a:stretch>
          </p:blipFill>
          <p:spPr bwMode="auto">
            <a:xfrm>
              <a:off x="350" y="2648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35"/>
            <p:cNvPicPr preferRelativeResize="0">
              <a:picLocks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40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1" name="Picture 36"/>
            <p:cNvPicPr preferRelativeResize="0">
              <a:picLocks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899" b="-7503"/>
            <a:stretch>
              <a:fillRect/>
            </a:stretch>
          </p:blipFill>
          <p:spPr bwMode="auto">
            <a:xfrm>
              <a:off x="4975" y="2172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37"/>
            <p:cNvPicPr preferRelativeResize="0">
              <a:picLocks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522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3" name="Picture 38"/>
            <p:cNvPicPr preferRelativeResize="0">
              <a:picLocks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2287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39"/>
            <p:cNvPicPr preferRelativeResize="0">
              <a:picLocks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79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5" name="Picture 40"/>
            <p:cNvPicPr preferRelativeResize="0">
              <a:picLocks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255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41"/>
            <p:cNvPicPr preferRelativeResize="0">
              <a:picLocks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2401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42"/>
            <p:cNvPicPr preferRelativeResize="0">
              <a:picLocks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8" name="Picture 43"/>
            <p:cNvPicPr preferRelativeResize="0">
              <a:picLocks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" y="2648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9" name="Picture 44"/>
            <p:cNvPicPr preferRelativeResize="0">
              <a:picLocks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2875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0" name="Picture 45"/>
            <p:cNvPicPr preferRelativeResize="0">
              <a:picLocks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277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1" name="Picture 46"/>
            <p:cNvPicPr preferRelativeResize="0">
              <a:picLocks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267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2" name="Picture 47"/>
            <p:cNvPicPr preferRelativeResize="0">
              <a:picLocks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251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3" name="Picture 48"/>
            <p:cNvPicPr preferRelativeResize="0">
              <a:picLocks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763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4" name="Picture 49"/>
            <p:cNvPicPr preferRelativeResize="0">
              <a:picLocks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4971"/>
            <a:stretch>
              <a:fillRect/>
            </a:stretch>
          </p:blipFill>
          <p:spPr bwMode="auto">
            <a:xfrm>
              <a:off x="2393" y="277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5" name="Picture 50"/>
            <p:cNvPicPr preferRelativeResize="0">
              <a:picLocks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1099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6" name="Picture 51"/>
            <p:cNvPicPr preferRelativeResize="0">
              <a:picLocks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7" name="Picture 52"/>
            <p:cNvPicPr preferRelativeResize="0">
              <a:picLocks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" y="2776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8" name="Picture 53"/>
            <p:cNvPicPr preferRelativeResize="0">
              <a:picLocks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19" name="Picture 54"/>
            <p:cNvPicPr preferRelativeResize="0">
              <a:picLocks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0" name="Picture 55"/>
            <p:cNvPicPr preferRelativeResize="0">
              <a:picLocks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1" name="Picture 56"/>
            <p:cNvPicPr preferRelativeResize="0">
              <a:picLocks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2" name="Picture 57"/>
            <p:cNvPicPr preferRelativeResize="0">
              <a:picLocks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3" name="Picture 58"/>
            <p:cNvPicPr preferRelativeResize="0">
              <a:picLocks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4" name="Picture 59"/>
            <p:cNvPicPr preferRelativeResize="0">
              <a:picLocks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5678" b="-2026"/>
            <a:stretch>
              <a:fillRect/>
            </a:stretch>
          </p:blipFill>
          <p:spPr bwMode="auto">
            <a:xfrm>
              <a:off x="3878" y="3134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5" name="Picture 60"/>
            <p:cNvPicPr preferRelativeResize="0">
              <a:picLocks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545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6" name="Picture 61"/>
            <p:cNvPicPr preferRelativeResize="0">
              <a:picLocks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" y="1089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7" name="Picture 62"/>
            <p:cNvPicPr preferRelativeResize="0">
              <a:picLocks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747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8" name="Picture 63" descr="Flagpole"/>
            <p:cNvPicPr preferRelativeResize="0">
              <a:picLocks noChangeArrowheads="1"/>
            </p:cNvPicPr>
            <p:nvPr/>
          </p:nvPicPr>
          <p:blipFill>
            <a:blip r:embed="rId61">
              <a:clrChange>
                <a:clrFrom>
                  <a:srgbClr val="ADA9B7"/>
                </a:clrFrom>
                <a:clrTo>
                  <a:srgbClr val="ADA9B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42" r="24390"/>
            <a:stretch>
              <a:fillRect/>
            </a:stretch>
          </p:blipFill>
          <p:spPr bwMode="auto">
            <a:xfrm>
              <a:off x="1840" y="1457"/>
              <a:ext cx="2038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29" name="Picture 64"/>
            <p:cNvPicPr preferRelativeResize="0">
              <a:picLocks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998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30" name="Picture 65"/>
            <p:cNvPicPr preferRelativeResize="0">
              <a:picLocks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310"/>
              <a:ext cx="39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Text Box 67"/>
          <p:cNvSpPr txBox="1">
            <a:spLocks noChangeArrowheads="1"/>
          </p:cNvSpPr>
          <p:nvPr/>
        </p:nvSpPr>
        <p:spPr bwMode="auto">
          <a:xfrm>
            <a:off x="250825" y="5516563"/>
            <a:ext cx="6985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251 factors serving us  around the world  in risk cover and collection</a:t>
            </a:r>
            <a:endParaRPr lang="en-US" sz="240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1072</Words>
  <Application>Microsoft Office PowerPoint</Application>
  <PresentationFormat>On-screen Show (4:3)</PresentationFormat>
  <Paragraphs>211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26</vt:i4>
      </vt:variant>
      <vt:variant>
        <vt:lpstr>Slide Titles</vt:lpstr>
      </vt:variant>
      <vt:variant>
        <vt:i4>32</vt:i4>
      </vt:variant>
    </vt:vector>
  </HeadingPairs>
  <TitlesOfParts>
    <vt:vector size="58" baseType="lpstr">
      <vt:lpstr>1_Default Design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25_Default Design</vt:lpstr>
      <vt:lpstr>26_Default Design</vt:lpstr>
      <vt:lpstr>Slide 1</vt:lpstr>
      <vt:lpstr>Who Are We</vt:lpstr>
      <vt:lpstr>ECGE Ownership Structure     </vt:lpstr>
      <vt:lpstr>Mission</vt:lpstr>
      <vt:lpstr>Product Mix</vt:lpstr>
      <vt:lpstr> Strength</vt:lpstr>
      <vt:lpstr> Strength</vt:lpstr>
      <vt:lpstr>1-Credit alliance network</vt:lpstr>
      <vt:lpstr>2-Factor Chain International</vt:lpstr>
      <vt:lpstr>3-Prague club</vt:lpstr>
      <vt:lpstr>International Awards</vt:lpstr>
      <vt:lpstr>ECGE Credit Rating</vt:lpstr>
      <vt:lpstr>Products &amp; Services</vt:lpstr>
      <vt:lpstr>Products &amp; Services</vt:lpstr>
      <vt:lpstr>Products</vt:lpstr>
      <vt:lpstr>Slide 16</vt:lpstr>
      <vt:lpstr>Benefits to Policy Holders</vt:lpstr>
      <vt:lpstr>ECGE &amp; the Banks</vt:lpstr>
      <vt:lpstr>ECGE &amp; the Banks</vt:lpstr>
      <vt:lpstr>Export Factoring</vt:lpstr>
      <vt:lpstr>Export Factoring</vt:lpstr>
      <vt:lpstr>Slide 22</vt:lpstr>
      <vt:lpstr>Deliverables</vt:lpstr>
      <vt:lpstr>Benefits to the Exporter (Seller)</vt:lpstr>
      <vt:lpstr>Benefits to the Exporter (Seller)</vt:lpstr>
      <vt:lpstr> Import Factoring  </vt:lpstr>
      <vt:lpstr>Benefits to the Importer (Buyer)</vt:lpstr>
      <vt:lpstr>Buyer Information Report Services</vt:lpstr>
      <vt:lpstr>Debt Recovery Services </vt:lpstr>
      <vt:lpstr>Slide 30</vt:lpstr>
      <vt:lpstr>Slide 31</vt:lpstr>
      <vt:lpstr>For Further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YASSIN</dc:creator>
  <cp:lastModifiedBy>MR-alaa</cp:lastModifiedBy>
  <cp:revision>16</cp:revision>
  <dcterms:created xsi:type="dcterms:W3CDTF">2012-11-05T13:00:14Z</dcterms:created>
  <dcterms:modified xsi:type="dcterms:W3CDTF">2012-11-06T08:54:20Z</dcterms:modified>
</cp:coreProperties>
</file>